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61" r:id="rId3"/>
    <p:sldId id="262" r:id="rId4"/>
    <p:sldId id="263" r:id="rId5"/>
    <p:sldId id="264" r:id="rId6"/>
    <p:sldId id="265" r:id="rId7"/>
  </p:sldIdLst>
  <p:sldSz cx="9144000" cy="6858000" type="screen4x3"/>
  <p:notesSz cx="6877050" cy="10001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90" y="-9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5" d="100"/>
          <a:sy n="75" d="100"/>
        </p:scale>
        <p:origin x="-1914" y="-96"/>
      </p:cViewPr>
      <p:guideLst>
        <p:guide orient="horz" pos="3150"/>
        <p:guide pos="216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 dirty="0" smtClean="0">
                <a:latin typeface="Georgia" panose="02040502050405020303" pitchFamily="18" charset="0"/>
              </a:rPr>
              <a:t>Surrey Contract Bridge Association</a:t>
            </a:r>
            <a:endParaRPr lang="en-GB" dirty="0">
              <a:latin typeface="Georgia" panose="02040502050405020303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5725" y="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6A3C5D-C2AC-4A75-A5A3-9F0C2B04397D}" type="datetimeFigureOut">
              <a:rPr lang="en-GB" smtClean="0">
                <a:latin typeface="Georgia" panose="02040502050405020303" pitchFamily="18" charset="0"/>
              </a:rPr>
              <a:t>31/10/2016</a:t>
            </a:fld>
            <a:endParaRPr lang="en-GB" dirty="0">
              <a:latin typeface="Georgia" panose="02040502050405020303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9960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dirty="0" smtClean="0">
                <a:latin typeface="Georgia" panose="02040502050405020303" pitchFamily="18" charset="0"/>
              </a:rPr>
              <a:t>Tim Warren, Youth Bridge</a:t>
            </a:r>
            <a:endParaRPr lang="en-GB" dirty="0">
              <a:latin typeface="Georgia" panose="02040502050405020303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5725" y="949960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E36F78-1B05-42C9-B19D-EA21B641D8E8}" type="slidenum">
              <a:rPr lang="en-GB" smtClean="0">
                <a:latin typeface="Georgia" panose="02040502050405020303" pitchFamily="18" charset="0"/>
              </a:rPr>
              <a:t>‹#›</a:t>
            </a:fld>
            <a:endParaRPr lang="en-GB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80257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l">
              <a:defRPr sz="13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5404" y="0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r">
              <a:defRPr sz="1300"/>
            </a:lvl1pPr>
          </a:lstStyle>
          <a:p>
            <a:fld id="{0717E8D2-EDF6-4A51-A655-6D52A428CBB5}" type="datetimeFigureOut">
              <a:rPr lang="en-GB" smtClean="0"/>
              <a:t>31/10/2016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4997450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442" tIns="48221" rIns="96442" bIns="48221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7705" y="4750594"/>
            <a:ext cx="5501640" cy="4500563"/>
          </a:xfrm>
          <a:prstGeom prst="rect">
            <a:avLst/>
          </a:prstGeom>
        </p:spPr>
        <p:txBody>
          <a:bodyPr vert="horz" lIns="96442" tIns="48221" rIns="96442" bIns="4822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99451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l">
              <a:defRPr sz="13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5404" y="9499451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r">
              <a:defRPr sz="1300"/>
            </a:lvl1pPr>
          </a:lstStyle>
          <a:p>
            <a:fld id="{CBCD24D3-2ED7-4634-BCD6-75A8D269EF3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4310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68897"/>
            <a:ext cx="7772400" cy="1470025"/>
          </a:xfrm>
        </p:spPr>
        <p:txBody>
          <a:bodyPr/>
          <a:lstStyle>
            <a:lvl1pPr>
              <a:defRPr>
                <a:solidFill>
                  <a:srgbClr val="0070C0"/>
                </a:solidFill>
                <a:latin typeface="Georgia" panose="02040502050405020303" pitchFamily="18" charset="0"/>
              </a:defRPr>
            </a:lvl1pPr>
          </a:lstStyle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2467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</a:lstStyle>
          <a:p>
            <a:fld id="{A8AB44F5-60F5-4E80-AC60-5B7B8D626FA1}" type="datetimeFigureOut">
              <a:rPr lang="en-GB" smtClean="0"/>
              <a:pPr/>
              <a:t>31/10/2016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</a:lstStyle>
          <a:p>
            <a:fld id="{39B818BC-C821-4EBE-8FC3-4152DC04C505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1272" y="116632"/>
            <a:ext cx="1864836" cy="1895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9505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B44F5-60F5-4E80-AC60-5B7B8D626FA1}" type="datetimeFigureOut">
              <a:rPr lang="en-GB" smtClean="0"/>
              <a:t>31/10/2016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9B818BC-C821-4EBE-8FC3-4152DC04C50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5153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435280" cy="4968552"/>
          </a:xfrm>
        </p:spPr>
        <p:txBody>
          <a:bodyPr>
            <a:normAutofit/>
          </a:bodyPr>
          <a:lstStyle>
            <a:lvl1pPr marL="0" indent="0">
              <a:buClr>
                <a:srgbClr val="FF0000"/>
              </a:buClr>
              <a:buSzPct val="60000"/>
              <a:buFont typeface="Wingdings" panose="05000000000000000000" pitchFamily="2" charset="2"/>
              <a:buNone/>
              <a:defRPr sz="2400" baseline="0">
                <a:latin typeface="Georgia" panose="02040502050405020303" pitchFamily="18" charset="0"/>
              </a:defRPr>
            </a:lvl1pPr>
            <a:lvl2pPr marL="457200" indent="0" algn="l">
              <a:buClr>
                <a:srgbClr val="FF0000"/>
              </a:buClr>
              <a:buSzPct val="80000"/>
              <a:buFont typeface="Wingdings" panose="05000000000000000000" pitchFamily="2" charset="2"/>
              <a:buNone/>
              <a:defRPr sz="2000">
                <a:latin typeface="Georgia" panose="02040502050405020303" pitchFamily="18" charset="0"/>
              </a:defRPr>
            </a:lvl2pPr>
            <a:lvl3pPr marL="914400" indent="0">
              <a:buNone/>
              <a:defRPr sz="1600">
                <a:latin typeface="Georgia" panose="02040502050405020303" pitchFamily="18" charset="0"/>
              </a:defRPr>
            </a:lvl3pPr>
            <a:lvl4pPr>
              <a:defRPr sz="1800">
                <a:latin typeface="Georgia" panose="02040502050405020303" pitchFamily="18" charset="0"/>
              </a:defRPr>
            </a:lvl4pPr>
            <a:lvl5pPr>
              <a:defRPr sz="1800">
                <a:latin typeface="Georgia" panose="02040502050405020303" pitchFamily="18" charset="0"/>
              </a:defRPr>
            </a:lvl5pPr>
          </a:lstStyle>
          <a:p>
            <a:pPr lvl="1"/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</a:lstStyle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B44F5-60F5-4E80-AC60-5B7B8D626FA1}" type="datetimeFigureOut">
              <a:rPr lang="en-GB" smtClean="0"/>
              <a:t>31/10/2016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34698" y="6356350"/>
            <a:ext cx="2895600" cy="365125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5888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9B818BC-C821-4EBE-8FC3-4152DC04C50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6783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 marL="342900" indent="-342900">
              <a:buClr>
                <a:srgbClr val="FF0000"/>
              </a:buClr>
              <a:buSzPct val="60000"/>
              <a:buFont typeface="Wingdings" panose="05000000000000000000" pitchFamily="2" charset="2"/>
              <a:buChar char="q"/>
              <a:defRPr sz="2800">
                <a:latin typeface="Georgia" panose="02040502050405020303" pitchFamily="18" charset="0"/>
              </a:defRPr>
            </a:lvl1pPr>
            <a:lvl2pPr marL="742950" indent="-285750">
              <a:buClr>
                <a:srgbClr val="FF0000"/>
              </a:buClr>
              <a:buSzPct val="80000"/>
              <a:buFont typeface="Wingdings" panose="05000000000000000000" pitchFamily="2" charset="2"/>
              <a:buChar char="§"/>
              <a:defRPr sz="2400">
                <a:latin typeface="Georgia" panose="02040502050405020303" pitchFamily="18" charset="0"/>
              </a:defRPr>
            </a:lvl2pPr>
            <a:lvl3pPr>
              <a:defRPr sz="2000">
                <a:latin typeface="Georgia" panose="02040502050405020303" pitchFamily="18" charset="0"/>
              </a:defRPr>
            </a:lvl3pPr>
            <a:lvl4pPr>
              <a:defRPr sz="1800">
                <a:latin typeface="Georgia" panose="02040502050405020303" pitchFamily="18" charset="0"/>
              </a:defRPr>
            </a:lvl4pPr>
            <a:lvl5pPr>
              <a:defRPr sz="1800">
                <a:latin typeface="Georgia" panose="02040502050405020303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 marL="361950" indent="-361950">
              <a:buClr>
                <a:srgbClr val="FF0000"/>
              </a:buClr>
              <a:buSzPct val="60000"/>
              <a:buFont typeface="Wingdings" panose="05000000000000000000" pitchFamily="2" charset="2"/>
              <a:buChar char="q"/>
              <a:defRPr sz="2800">
                <a:latin typeface="Georgia" panose="02040502050405020303" pitchFamily="18" charset="0"/>
              </a:defRPr>
            </a:lvl1pPr>
            <a:lvl2pPr marL="742950" indent="-285750">
              <a:buClr>
                <a:srgbClr val="FF0000"/>
              </a:buClr>
              <a:buSzPct val="80000"/>
              <a:buFont typeface="Wingdings" panose="05000000000000000000" pitchFamily="2" charset="2"/>
              <a:buChar char="§"/>
              <a:defRPr sz="2400">
                <a:latin typeface="Georgia" panose="02040502050405020303" pitchFamily="18" charset="0"/>
              </a:defRPr>
            </a:lvl2pPr>
            <a:lvl3pPr>
              <a:defRPr sz="2000">
                <a:latin typeface="Georgia" panose="02040502050405020303" pitchFamily="18" charset="0"/>
              </a:defRPr>
            </a:lvl3pPr>
            <a:lvl4pPr>
              <a:defRPr sz="1800">
                <a:latin typeface="Georgia" panose="02040502050405020303" pitchFamily="18" charset="0"/>
              </a:defRPr>
            </a:lvl4pPr>
            <a:lvl5pPr>
              <a:defRPr sz="1800">
                <a:latin typeface="Georgia" panose="02040502050405020303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</a:lstStyle>
          <a:p>
            <a:fld id="{A8AB44F5-60F5-4E80-AC60-5B7B8D626FA1}" type="datetimeFigureOut">
              <a:rPr lang="en-GB" smtClean="0"/>
              <a:pPr/>
              <a:t>31/10/2016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</a:lstStyle>
          <a:p>
            <a:fld id="{39B818BC-C821-4EBE-8FC3-4152DC04C5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2040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B44F5-60F5-4E80-AC60-5B7B8D626FA1}" type="datetimeFigureOut">
              <a:rPr lang="en-GB" smtClean="0"/>
              <a:t>31/10/2016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9B818BC-C821-4EBE-8FC3-4152DC04C50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7789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B44F5-60F5-4E80-AC60-5B7B8D626FA1}" type="datetimeFigureOut">
              <a:rPr lang="en-GB" smtClean="0"/>
              <a:t>31/10/2016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9B818BC-C821-4EBE-8FC3-4152DC04C50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6660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B44F5-60F5-4E80-AC60-5B7B8D626FA1}" type="datetimeFigureOut">
              <a:rPr lang="en-GB" smtClean="0"/>
              <a:t>31/10/2016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9B818BC-C821-4EBE-8FC3-4152DC04C50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7737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B44F5-60F5-4E80-AC60-5B7B8D626FA1}" type="datetimeFigureOut">
              <a:rPr lang="en-GB" smtClean="0"/>
              <a:t>31/10/2016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9B818BC-C821-4EBE-8FC3-4152DC04C50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0293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B44F5-60F5-4E80-AC60-5B7B8D626FA1}" type="datetimeFigureOut">
              <a:rPr lang="en-GB" smtClean="0"/>
              <a:t>31/10/2016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9B818BC-C821-4EBE-8FC3-4152DC04C50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6933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B44F5-60F5-4E80-AC60-5B7B8D626FA1}" type="datetimeFigureOut">
              <a:rPr lang="en-GB" smtClean="0"/>
              <a:t>31/10/2016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9B818BC-C821-4EBE-8FC3-4152DC04C50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4652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AB44F5-60F5-4E80-AC60-5B7B8D626FA1}" type="datetimeFigureOut">
              <a:rPr lang="en-GB" smtClean="0"/>
              <a:t>31/10/2016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5733256"/>
            <a:ext cx="936104" cy="9514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56" y="5805264"/>
            <a:ext cx="964952" cy="1057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7762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70C0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FF0000"/>
        </a:buClr>
        <a:buSzPct val="60000"/>
        <a:buFont typeface="Wingdings" panose="05000000000000000000" pitchFamily="2" charset="2"/>
        <a:buChar char="q"/>
        <a:defRPr sz="32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FF0000"/>
        </a:buClr>
        <a:buSzPct val="80000"/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6927"/>
            <a:ext cx="7772400" cy="1470025"/>
          </a:xfrm>
        </p:spPr>
        <p:txBody>
          <a:bodyPr>
            <a:normAutofit/>
          </a:bodyPr>
          <a:lstStyle/>
          <a:p>
            <a:r>
              <a:rPr lang="en-GB" sz="4000" dirty="0" smtClean="0"/>
              <a:t>Setting Up A School Bridge Club</a:t>
            </a:r>
            <a:endParaRPr lang="en-GB" sz="4000" dirty="0"/>
          </a:p>
        </p:txBody>
      </p:sp>
      <p:sp>
        <p:nvSpPr>
          <p:cNvPr id="4" name="Rectangle 3"/>
          <p:cNvSpPr/>
          <p:nvPr/>
        </p:nvSpPr>
        <p:spPr>
          <a:xfrm>
            <a:off x="7236296" y="5085184"/>
            <a:ext cx="1800200" cy="17281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259632" y="2780928"/>
            <a:ext cx="7776864" cy="3888432"/>
          </a:xfrm>
        </p:spPr>
        <p:txBody>
          <a:bodyPr>
            <a:normAutofit/>
          </a:bodyPr>
          <a:lstStyle/>
          <a:p>
            <a:pPr marL="514350" indent="-514350" algn="l">
              <a:buFont typeface="+mj-lt"/>
              <a:buAutoNum type="arabicPeriod"/>
            </a:pPr>
            <a:r>
              <a:rPr lang="en-GB" sz="2800" dirty="0" smtClean="0">
                <a:solidFill>
                  <a:srgbClr val="0070C0"/>
                </a:solidFill>
                <a:latin typeface="Georgia" panose="02040502050405020303" pitchFamily="18" charset="0"/>
              </a:rPr>
              <a:t>Why have a Bridge Club?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GB" sz="2800" dirty="0" smtClean="0">
                <a:solidFill>
                  <a:srgbClr val="0070C0"/>
                </a:solidFill>
                <a:latin typeface="Georgia" panose="02040502050405020303" pitchFamily="18" charset="0"/>
              </a:rPr>
              <a:t>What can we do to Help?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GB" sz="2800" dirty="0" smtClean="0">
                <a:solidFill>
                  <a:srgbClr val="0070C0"/>
                </a:solidFill>
                <a:latin typeface="Georgia" panose="02040502050405020303" pitchFamily="18" charset="0"/>
              </a:rPr>
              <a:t>Free MiniBridge Taster Sessions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GB" sz="2800" dirty="0" smtClean="0">
                <a:solidFill>
                  <a:srgbClr val="0070C0"/>
                </a:solidFill>
                <a:latin typeface="Georgia" panose="02040502050405020303" pitchFamily="18" charset="0"/>
              </a:rPr>
              <a:t>Further Information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GB" sz="2800" dirty="0" smtClean="0">
                <a:solidFill>
                  <a:srgbClr val="0070C0"/>
                </a:solidFill>
                <a:latin typeface="Georgia" panose="02040502050405020303" pitchFamily="18" charset="0"/>
              </a:rPr>
              <a:t>Academic Research:</a:t>
            </a:r>
            <a:br>
              <a:rPr lang="en-GB" sz="2800" dirty="0" smtClean="0">
                <a:solidFill>
                  <a:srgbClr val="0070C0"/>
                </a:solidFill>
                <a:latin typeface="Georgia" panose="02040502050405020303" pitchFamily="18" charset="0"/>
              </a:rPr>
            </a:br>
            <a:r>
              <a:rPr lang="en-GB" sz="2800" dirty="0" smtClean="0">
                <a:solidFill>
                  <a:srgbClr val="0070C0"/>
                </a:solidFill>
                <a:latin typeface="Georgia" panose="02040502050405020303" pitchFamily="18" charset="0"/>
              </a:rPr>
              <a:t>Bridge Improves </a:t>
            </a:r>
            <a:r>
              <a:rPr lang="en-GB" sz="2800" dirty="0">
                <a:solidFill>
                  <a:srgbClr val="0070C0"/>
                </a:solidFill>
              </a:rPr>
              <a:t>Results </a:t>
            </a:r>
            <a:r>
              <a:rPr lang="en-GB" sz="2800" dirty="0" smtClean="0">
                <a:solidFill>
                  <a:srgbClr val="0070C0"/>
                </a:solidFill>
              </a:rPr>
              <a:t>in Other Subjects</a:t>
            </a:r>
            <a:endParaRPr lang="en-GB" sz="2800" dirty="0" smtClean="0">
              <a:solidFill>
                <a:srgbClr val="0070C0"/>
              </a:solidFill>
              <a:latin typeface="Georgia" panose="02040502050405020303" pitchFamily="18" charset="0"/>
            </a:endParaRPr>
          </a:p>
          <a:p>
            <a:pPr algn="l">
              <a:spcBef>
                <a:spcPts val="1800"/>
              </a:spcBef>
            </a:pPr>
            <a:r>
              <a:rPr lang="en-GB" sz="2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Tim Warren – Youth Bridge, Surrey Bridge Association</a:t>
            </a:r>
            <a:endParaRPr lang="en-GB" sz="2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108496" y="117368"/>
            <a:ext cx="8928000" cy="6624000"/>
          </a:xfrm>
          <a:prstGeom prst="roundRect">
            <a:avLst>
              <a:gd name="adj" fmla="val 3158"/>
            </a:avLst>
          </a:prstGeom>
          <a:noFill/>
          <a:ln cmpd="db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668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</a:t>
            </a:r>
            <a:r>
              <a:rPr lang="en-GB" dirty="0" smtClean="0"/>
              <a:t>have </a:t>
            </a:r>
            <a:r>
              <a:rPr lang="en-GB" dirty="0" smtClean="0"/>
              <a:t>a Bridge Club?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40768"/>
            <a:ext cx="8712968" cy="5400600"/>
          </a:xfrm>
        </p:spPr>
        <p:txBody>
          <a:bodyPr>
            <a:normAutofit fontScale="92500" lnSpcReduction="10000"/>
          </a:bodyPr>
          <a:lstStyle/>
          <a:p>
            <a:pPr marL="452438" indent="-452438">
              <a:buNone/>
            </a:pPr>
            <a:r>
              <a:rPr lang="en-GB" sz="3000" dirty="0" smtClean="0"/>
              <a:t>	Bridge develops a very wide range of skills</a:t>
            </a:r>
          </a:p>
          <a:p>
            <a:pPr marL="3044825" lvl="1" indent="-2378075">
              <a:buNone/>
            </a:pPr>
            <a:r>
              <a:rPr lang="en-GB" sz="2600" dirty="0" smtClean="0"/>
              <a:t>Academic	Counting, Mental arithmetic,</a:t>
            </a:r>
            <a:br>
              <a:rPr lang="en-GB" sz="2600" dirty="0" smtClean="0"/>
            </a:br>
            <a:r>
              <a:rPr lang="en-GB" sz="2600" dirty="0" smtClean="0"/>
              <a:t>Calculation of probabilities</a:t>
            </a:r>
          </a:p>
          <a:p>
            <a:pPr marL="3044825" lvl="1" indent="-2378075">
              <a:buNone/>
            </a:pPr>
            <a:r>
              <a:rPr lang="en-GB" sz="2600" dirty="0" smtClean="0"/>
              <a:t>Problem-solving	Analysis, Reasoning, Planning, Testing/Observation/Re-planning</a:t>
            </a:r>
          </a:p>
          <a:p>
            <a:pPr marL="2333625" lvl="1" indent="-1666875">
              <a:buNone/>
            </a:pPr>
            <a:r>
              <a:rPr lang="en-GB" sz="2600" dirty="0" smtClean="0"/>
              <a:t>But it’s much broader than that:</a:t>
            </a:r>
          </a:p>
          <a:p>
            <a:pPr marL="2790825" lvl="2" indent="-1666875"/>
            <a:r>
              <a:rPr lang="en-GB" sz="2200" dirty="0"/>
              <a:t>Memory</a:t>
            </a:r>
          </a:p>
          <a:p>
            <a:pPr marL="2790825" lvl="2" indent="-1666875"/>
            <a:r>
              <a:rPr lang="en-GB" sz="2200" dirty="0"/>
              <a:t>Teamwork, Communication &amp; Collaboration</a:t>
            </a:r>
            <a:endParaRPr lang="en-GB" sz="2200" dirty="0" smtClean="0"/>
          </a:p>
          <a:p>
            <a:pPr marL="2790825" lvl="2" indent="-1666875"/>
            <a:r>
              <a:rPr lang="en-GB" sz="2200" dirty="0" smtClean="0"/>
              <a:t>Respect </a:t>
            </a:r>
            <a:r>
              <a:rPr lang="en-GB" sz="2200" dirty="0"/>
              <a:t>for others</a:t>
            </a:r>
          </a:p>
          <a:p>
            <a:pPr marL="2790825" lvl="2" indent="-1666875"/>
            <a:r>
              <a:rPr lang="en-GB" sz="2200" dirty="0" smtClean="0"/>
              <a:t>Putting </a:t>
            </a:r>
            <a:r>
              <a:rPr lang="en-GB" sz="2200" dirty="0"/>
              <a:t>yourself in other people’s shoes</a:t>
            </a:r>
          </a:p>
          <a:p>
            <a:pPr marL="2790825" lvl="2" indent="-1666875"/>
            <a:r>
              <a:rPr lang="en-GB" sz="2200" dirty="0" smtClean="0"/>
              <a:t>Welcomed for </a:t>
            </a:r>
            <a:r>
              <a:rPr lang="en-GB" sz="2200" dirty="0"/>
              <a:t>DoE Award, hobby for Cubs/Brownies</a:t>
            </a:r>
          </a:p>
          <a:p>
            <a:pPr marL="457200" indent="-457200">
              <a:buClr>
                <a:srgbClr val="FF0000"/>
              </a:buClr>
              <a:buSzPct val="80000"/>
              <a:buFont typeface="Wingdings" panose="05000000000000000000" pitchFamily="2" charset="2"/>
              <a:buChar char="Ø"/>
            </a:pPr>
            <a:r>
              <a:rPr lang="en-GB" sz="3000" dirty="0" smtClean="0"/>
              <a:t>Learning bridge improves results in other subjects</a:t>
            </a:r>
          </a:p>
          <a:p>
            <a:pPr marL="452438" indent="-452438">
              <a:lnSpc>
                <a:spcPct val="160000"/>
              </a:lnSpc>
              <a:buNone/>
            </a:pPr>
            <a:r>
              <a:rPr lang="en-GB" sz="3000" dirty="0" smtClean="0"/>
              <a:t>	</a:t>
            </a:r>
            <a:r>
              <a:rPr lang="en-GB" sz="3000" dirty="0"/>
              <a:t>	</a:t>
            </a:r>
            <a:r>
              <a:rPr lang="en-GB" sz="3000" dirty="0" smtClean="0"/>
              <a:t>. . . and Bridge is fun!</a:t>
            </a:r>
            <a:endParaRPr lang="en-GB" sz="3000" dirty="0"/>
          </a:p>
        </p:txBody>
      </p:sp>
    </p:spTree>
    <p:extLst>
      <p:ext uri="{BB962C8B-B14F-4D97-AF65-F5344CB8AC3E}">
        <p14:creationId xmlns:p14="http://schemas.microsoft.com/office/powerpoint/2010/main" val="2620994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can we do to Help?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sz="2800" dirty="0" smtClean="0"/>
              <a:t>We can provide:</a:t>
            </a:r>
          </a:p>
          <a:p>
            <a:pPr marL="808038" lvl="1" indent="-350838"/>
            <a:r>
              <a:rPr lang="en-GB" sz="2400" dirty="0" smtClean="0"/>
              <a:t>Volunteer bridge teachers &amp; helpers</a:t>
            </a:r>
          </a:p>
          <a:p>
            <a:pPr marL="808038" lvl="1" indent="-350838"/>
            <a:r>
              <a:rPr lang="en-GB" sz="2400" dirty="0" smtClean="0"/>
              <a:t>Free training </a:t>
            </a:r>
            <a:r>
              <a:rPr lang="en-GB" sz="2400" dirty="0"/>
              <a:t>for </a:t>
            </a:r>
            <a:r>
              <a:rPr lang="en-GB" sz="2400" dirty="0" smtClean="0"/>
              <a:t>your school teachers</a:t>
            </a:r>
          </a:p>
          <a:p>
            <a:pPr marL="808038" lvl="1" indent="-350838"/>
            <a:r>
              <a:rPr lang="en-GB" sz="2400" dirty="0" smtClean="0"/>
              <a:t>‘Taster sessions’ as a toe in the water – see next slide</a:t>
            </a:r>
          </a:p>
          <a:p>
            <a:pPr marL="808038" lvl="1" indent="-350838"/>
            <a:r>
              <a:rPr lang="en-GB" sz="2400" dirty="0"/>
              <a:t>Useful stuff for </a:t>
            </a:r>
            <a:r>
              <a:rPr lang="en-GB" sz="2400" dirty="0" smtClean="0"/>
              <a:t>schools:  packs of cards, results charts, ...</a:t>
            </a:r>
          </a:p>
          <a:p>
            <a:pPr marL="808038" lvl="1" indent="-350838"/>
            <a:r>
              <a:rPr lang="en-GB" sz="2400" dirty="0"/>
              <a:t>Useful stuff for learners: </a:t>
            </a:r>
            <a:r>
              <a:rPr lang="en-GB" sz="2400" dirty="0" smtClean="0"/>
              <a:t> websites </a:t>
            </a:r>
            <a:r>
              <a:rPr lang="en-GB" sz="2400" dirty="0"/>
              <a:t>on which to play,</a:t>
            </a:r>
            <a:br>
              <a:rPr lang="en-GB" sz="2400" dirty="0"/>
            </a:br>
            <a:r>
              <a:rPr lang="en-GB" sz="2400" dirty="0"/>
              <a:t>Young Bridge magazine, ...</a:t>
            </a:r>
          </a:p>
          <a:p>
            <a:pPr marL="808038" lvl="1" indent="-350838"/>
            <a:r>
              <a:rPr lang="en-GB" sz="2400" dirty="0" smtClean="0"/>
              <a:t>Useful </a:t>
            </a:r>
            <a:r>
              <a:rPr lang="en-GB" sz="2400" dirty="0"/>
              <a:t>stuff for </a:t>
            </a:r>
            <a:r>
              <a:rPr lang="en-GB" sz="2400" dirty="0" smtClean="0"/>
              <a:t>teachers:  Resource Pack, set hands, </a:t>
            </a:r>
            <a:r>
              <a:rPr lang="en-GB" sz="2400" dirty="0"/>
              <a:t/>
            </a:r>
            <a:br>
              <a:rPr lang="en-GB" sz="2400" dirty="0"/>
            </a:br>
            <a:r>
              <a:rPr lang="en-GB" sz="2400" dirty="0"/>
              <a:t>MiniBridge </a:t>
            </a:r>
            <a:r>
              <a:rPr lang="en-GB" sz="2400" dirty="0" smtClean="0"/>
              <a:t>handouts, web membership, ... &amp; </a:t>
            </a:r>
            <a:r>
              <a:rPr lang="en-GB" sz="2400" dirty="0"/>
              <a:t>lots more</a:t>
            </a:r>
            <a:endParaRPr lang="en-GB" sz="2400" dirty="0" smtClean="0"/>
          </a:p>
          <a:p>
            <a:pPr marL="808038" lvl="1" indent="-350838"/>
            <a:r>
              <a:rPr lang="en-GB" sz="2400" dirty="0" smtClean="0"/>
              <a:t>Competitions:  </a:t>
            </a:r>
            <a:r>
              <a:rPr lang="en-GB" sz="2400" dirty="0"/>
              <a:t>within your </a:t>
            </a:r>
            <a:r>
              <a:rPr lang="en-GB" sz="2400" dirty="0" smtClean="0"/>
              <a:t>school,</a:t>
            </a:r>
            <a:br>
              <a:rPr lang="en-GB" sz="2400" dirty="0" smtClean="0"/>
            </a:br>
            <a:r>
              <a:rPr lang="en-GB" sz="2400" dirty="0" smtClean="0"/>
              <a:t>Surrey Schools’ Cup, inter-county matches;</a:t>
            </a:r>
            <a:r>
              <a:rPr lang="en-GB" sz="2400"/>
              <a:t/>
            </a:r>
            <a:br>
              <a:rPr lang="en-GB" sz="2400"/>
            </a:br>
            <a:r>
              <a:rPr lang="en-GB" sz="2400" smtClean="0"/>
              <a:t>National Junior </a:t>
            </a:r>
            <a:r>
              <a:rPr lang="en-GB" sz="2400" dirty="0"/>
              <a:t>Award Scheme</a:t>
            </a:r>
          </a:p>
        </p:txBody>
      </p:sp>
    </p:spTree>
    <p:extLst>
      <p:ext uri="{BB962C8B-B14F-4D97-AF65-F5344CB8AC3E}">
        <p14:creationId xmlns:p14="http://schemas.microsoft.com/office/powerpoint/2010/main" val="577268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Free MiniBridge Taster Sessions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507288" cy="4968552"/>
          </a:xfrm>
        </p:spPr>
        <p:txBody>
          <a:bodyPr>
            <a:normAutofit/>
          </a:bodyPr>
          <a:lstStyle/>
          <a:p>
            <a:pPr marL="360363" indent="-360363"/>
            <a:r>
              <a:rPr lang="en-GB" sz="2800" dirty="0"/>
              <a:t>Varies by school, </a:t>
            </a:r>
            <a:r>
              <a:rPr lang="en-GB" sz="2800" dirty="0" smtClean="0"/>
              <a:t>but usually we run a MiniBridge intro for all </a:t>
            </a:r>
            <a:r>
              <a:rPr lang="en-GB" sz="2800" dirty="0" smtClean="0"/>
              <a:t>pupils in one year:</a:t>
            </a:r>
            <a:endParaRPr lang="en-GB" sz="2800" dirty="0" smtClean="0"/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GB" sz="2400" dirty="0" smtClean="0"/>
              <a:t>A </a:t>
            </a:r>
            <a:r>
              <a:rPr lang="en-GB" sz="2400" dirty="0"/>
              <a:t>double lesson for each </a:t>
            </a:r>
            <a:r>
              <a:rPr lang="en-GB" sz="2400" dirty="0" smtClean="0"/>
              <a:t>class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GB" sz="2400" dirty="0" smtClean="0"/>
              <a:t>A </a:t>
            </a:r>
            <a:r>
              <a:rPr lang="en-GB" sz="2400" dirty="0"/>
              <a:t>bridge teacher takes </a:t>
            </a:r>
            <a:r>
              <a:rPr lang="en-GB" sz="2400" dirty="0" smtClean="0"/>
              <a:t>3 </a:t>
            </a:r>
            <a:r>
              <a:rPr lang="en-GB" sz="2400" dirty="0"/>
              <a:t>consecutive </a:t>
            </a:r>
            <a:r>
              <a:rPr lang="en-GB" sz="2400" dirty="0" smtClean="0"/>
              <a:t>classes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GB" sz="2400" dirty="0" smtClean="0"/>
              <a:t>Info </a:t>
            </a:r>
            <a:r>
              <a:rPr lang="en-GB" sz="2400" dirty="0"/>
              <a:t>provided </a:t>
            </a:r>
            <a:r>
              <a:rPr lang="en-GB" sz="2400" dirty="0" smtClean="0"/>
              <a:t>for </a:t>
            </a:r>
            <a:r>
              <a:rPr lang="en-GB" sz="2400" dirty="0"/>
              <a:t>pupils and </a:t>
            </a:r>
            <a:r>
              <a:rPr lang="en-GB" sz="2400" dirty="0" smtClean="0"/>
              <a:t>parents if helpful</a:t>
            </a:r>
            <a:endParaRPr lang="en-GB" sz="2400" dirty="0"/>
          </a:p>
          <a:p>
            <a:pPr marL="360363" indent="-360363"/>
            <a:r>
              <a:rPr lang="en-GB" sz="2800" dirty="0"/>
              <a:t>Bridge Club starts </a:t>
            </a:r>
            <a:r>
              <a:rPr lang="en-GB" sz="2800" dirty="0" smtClean="0"/>
              <a:t>the term after </a:t>
            </a:r>
            <a:r>
              <a:rPr lang="en-GB" sz="2800" dirty="0"/>
              <a:t>Taster </a:t>
            </a:r>
            <a:r>
              <a:rPr lang="en-GB" sz="2800" dirty="0" smtClean="0"/>
              <a:t>Session</a:t>
            </a:r>
            <a:endParaRPr lang="en-GB" sz="2800" dirty="0"/>
          </a:p>
          <a:p>
            <a:pPr marL="360363" indent="-360363"/>
            <a:r>
              <a:rPr lang="en-GB" sz="2800" dirty="0" smtClean="0"/>
              <a:t>Needs a </a:t>
            </a:r>
            <a:r>
              <a:rPr lang="en-GB" sz="2800" dirty="0"/>
              <a:t>school </a:t>
            </a:r>
            <a:r>
              <a:rPr lang="en-GB" sz="2800" dirty="0" smtClean="0"/>
              <a:t>teacher to act as champion </a:t>
            </a:r>
            <a:r>
              <a:rPr lang="en-GB" sz="2800" dirty="0" smtClean="0"/>
              <a:t>for </a:t>
            </a:r>
            <a:r>
              <a:rPr lang="en-GB" sz="2800" dirty="0" smtClean="0"/>
              <a:t>both Taster Session &amp; Bridge Club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749536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Further Information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7200"/>
            <a:ext cx="8434800" cy="53301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800" dirty="0" smtClean="0"/>
              <a:t>Tim Warren</a:t>
            </a:r>
          </a:p>
          <a:p>
            <a:pPr marL="400050" lvl="1" indent="0">
              <a:buNone/>
            </a:pPr>
            <a:r>
              <a:rPr lang="en-GB" sz="2000" dirty="0" smtClean="0"/>
              <a:t>Youth Bridge, Surrey Contract Bridge Association</a:t>
            </a:r>
          </a:p>
          <a:p>
            <a:pPr marL="400050" lvl="1" indent="0">
              <a:buNone/>
            </a:pPr>
            <a:r>
              <a:rPr lang="en-GB" sz="2000" dirty="0" smtClean="0"/>
              <a:t>H	01276 857166</a:t>
            </a:r>
          </a:p>
          <a:p>
            <a:pPr marL="400050" lvl="1" indent="0">
              <a:buNone/>
            </a:pPr>
            <a:r>
              <a:rPr lang="en-GB" sz="2000" dirty="0" smtClean="0"/>
              <a:t>M	07876 574 574</a:t>
            </a:r>
          </a:p>
          <a:p>
            <a:pPr marL="400050" lvl="1" indent="0">
              <a:buNone/>
            </a:pPr>
            <a:r>
              <a:rPr lang="en-GB" sz="2000" dirty="0" smtClean="0"/>
              <a:t>Tim@corbiere.globalnet.co.uk</a:t>
            </a:r>
          </a:p>
          <a:p>
            <a:pPr marL="400050" lvl="1" indent="0">
              <a:buNone/>
            </a:pPr>
            <a:endParaRPr lang="en-GB" sz="2000" dirty="0" smtClean="0"/>
          </a:p>
          <a:p>
            <a:pPr marL="0" indent="0">
              <a:buNone/>
            </a:pPr>
            <a:r>
              <a:rPr lang="en-GB" sz="2800" dirty="0" smtClean="0"/>
              <a:t>Useful websites</a:t>
            </a:r>
          </a:p>
          <a:p>
            <a:pPr marL="400050" lvl="1" indent="0">
              <a:buNone/>
              <a:tabLst>
                <a:tab pos="2508250" algn="l"/>
              </a:tabLst>
            </a:pPr>
            <a:r>
              <a:rPr lang="en-GB" sz="2000" dirty="0" smtClean="0"/>
              <a:t>Surrey CBA	www.bridgewebs.com/surrey/</a:t>
            </a:r>
          </a:p>
          <a:p>
            <a:pPr marL="400050" lvl="1" indent="0">
              <a:buNone/>
              <a:tabLst>
                <a:tab pos="2508250" algn="l"/>
              </a:tabLst>
            </a:pPr>
            <a:r>
              <a:rPr lang="en-GB" sz="2000" dirty="0" smtClean="0"/>
              <a:t>English Bridge	www.ebu.co.uk/youth</a:t>
            </a:r>
          </a:p>
          <a:p>
            <a:pPr marL="630238" lvl="2">
              <a:buNone/>
              <a:tabLst>
                <a:tab pos="2508250" algn="l"/>
              </a:tabLst>
            </a:pPr>
            <a:r>
              <a:rPr lang="en-GB" sz="2000" dirty="0" smtClean="0"/>
              <a:t>Schools 	www.ebu.co.uk/node/811</a:t>
            </a:r>
          </a:p>
          <a:p>
            <a:pPr marL="630238" lvl="2">
              <a:buNone/>
              <a:tabLst>
                <a:tab pos="2508250" algn="l"/>
              </a:tabLst>
            </a:pPr>
            <a:r>
              <a:rPr lang="en-GB" sz="2000" dirty="0" smtClean="0"/>
              <a:t>Teachers	www.ebu.co.uk/education/teachers-resource-pack</a:t>
            </a:r>
          </a:p>
          <a:p>
            <a:pPr marL="630238" lvl="2">
              <a:tabLst>
                <a:tab pos="2508250" algn="l"/>
              </a:tabLst>
            </a:pPr>
            <a:r>
              <a:rPr lang="en-GB" sz="2000" dirty="0" smtClean="0"/>
              <a:t>Junior Awards</a:t>
            </a:r>
            <a:r>
              <a:rPr lang="en-GB" sz="2000" dirty="0"/>
              <a:t>	</a:t>
            </a:r>
            <a:r>
              <a:rPr lang="en-GB" sz="2000" dirty="0" smtClean="0"/>
              <a:t>www.ebedcio.org.uk/junior-award-scheme</a:t>
            </a:r>
            <a:endParaRPr lang="en-GB" sz="2400" dirty="0" smtClean="0"/>
          </a:p>
          <a:p>
            <a:pPr marL="400050" lvl="1" indent="0">
              <a:buNone/>
              <a:tabLst>
                <a:tab pos="2508250" algn="l"/>
              </a:tabLst>
            </a:pPr>
            <a:r>
              <a:rPr lang="en-GB" sz="2000" dirty="0" smtClean="0"/>
              <a:t>Bridge4Kids</a:t>
            </a:r>
            <a:r>
              <a:rPr lang="en-GB" sz="2000" dirty="0"/>
              <a:t>	</a:t>
            </a:r>
            <a:r>
              <a:rPr lang="en-GB" sz="2000" dirty="0" smtClean="0"/>
              <a:t>www.bridge4kids.co.uk</a:t>
            </a:r>
          </a:p>
          <a:p>
            <a:pPr marL="400050" lvl="1" indent="0">
              <a:buNone/>
              <a:tabLst>
                <a:tab pos="2508250" algn="l"/>
              </a:tabLst>
            </a:pPr>
            <a:r>
              <a:rPr lang="en-GB" sz="2000" dirty="0"/>
              <a:t>Bridge4Schools	</a:t>
            </a:r>
            <a:r>
              <a:rPr lang="en-GB" sz="2000" dirty="0" smtClean="0"/>
              <a:t>www.bridgewebs.com/bridge4schools/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115809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928992" cy="1143000"/>
          </a:xfrm>
        </p:spPr>
        <p:txBody>
          <a:bodyPr>
            <a:normAutofit fontScale="90000"/>
          </a:bodyPr>
          <a:lstStyle/>
          <a:p>
            <a:r>
              <a:rPr lang="en-GB" sz="4000" dirty="0" smtClean="0"/>
              <a:t>Bridge </a:t>
            </a:r>
            <a:r>
              <a:rPr lang="en-GB" sz="4000" dirty="0"/>
              <a:t>Improves Results </a:t>
            </a:r>
            <a:r>
              <a:rPr lang="en-GB" sz="4000" dirty="0" smtClean="0"/>
              <a:t>in Other Subjects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435280" cy="51125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 smtClean="0"/>
              <a:t>Research </a:t>
            </a:r>
            <a:r>
              <a:rPr lang="en-GB" sz="2800" dirty="0"/>
              <a:t>2001-04 </a:t>
            </a:r>
            <a:r>
              <a:rPr lang="en-GB" sz="2800" dirty="0" smtClean="0"/>
              <a:t>in </a:t>
            </a:r>
            <a:r>
              <a:rPr lang="en-GB" sz="2800" dirty="0"/>
              <a:t>US </a:t>
            </a:r>
            <a:r>
              <a:rPr lang="en-GB" sz="2800" dirty="0" smtClean="0"/>
              <a:t>by Christopher Shaw</a:t>
            </a:r>
          </a:p>
          <a:p>
            <a:pPr marL="350838" indent="-350838"/>
            <a:r>
              <a:rPr lang="en-GB" sz="2800" dirty="0" smtClean="0"/>
              <a:t>101 students, 15 of whom learned bridge</a:t>
            </a:r>
          </a:p>
          <a:p>
            <a:pPr marL="350838" indent="-350838"/>
            <a:r>
              <a:rPr lang="en-GB" sz="2800" dirty="0" smtClean="0"/>
              <a:t>Given Iowa Standard Test of Basic Skills (IT</a:t>
            </a:r>
            <a:r>
              <a:rPr lang="en-GB" sz="2800" dirty="0"/>
              <a:t>S</a:t>
            </a:r>
            <a:r>
              <a:rPr lang="en-GB" sz="2800" dirty="0" smtClean="0"/>
              <a:t>B):</a:t>
            </a:r>
            <a:br>
              <a:rPr lang="en-GB" sz="2800" dirty="0" smtClean="0"/>
            </a:br>
            <a:r>
              <a:rPr lang="en-GB" sz="2800" dirty="0" smtClean="0"/>
              <a:t>measures how skills are improving with age</a:t>
            </a:r>
          </a:p>
          <a:p>
            <a:pPr marL="350838" indent="-350838"/>
            <a:r>
              <a:rPr lang="en-GB" sz="2800" dirty="0" smtClean="0"/>
              <a:t>‘Bridge kids’ scores improved much more than rest:</a:t>
            </a:r>
          </a:p>
          <a:p>
            <a:pPr marL="895350" lvl="2">
              <a:tabLst>
                <a:tab pos="3502025" algn="dec"/>
              </a:tabLst>
            </a:pPr>
            <a:r>
              <a:rPr lang="en-GB" sz="2400" dirty="0" smtClean="0"/>
              <a:t>Science	39.3% more</a:t>
            </a:r>
          </a:p>
          <a:p>
            <a:pPr marL="895350" lvl="2">
              <a:tabLst>
                <a:tab pos="3502025" algn="dec"/>
              </a:tabLst>
            </a:pPr>
            <a:r>
              <a:rPr lang="en-GB" sz="2400" dirty="0" smtClean="0"/>
              <a:t>Maths	24.2% more</a:t>
            </a:r>
          </a:p>
          <a:p>
            <a:pPr marL="895350" lvl="2">
              <a:tabLst>
                <a:tab pos="3502025" algn="dec"/>
              </a:tabLst>
            </a:pPr>
            <a:r>
              <a:rPr lang="en-GB" sz="2400" dirty="0" smtClean="0"/>
              <a:t>Social Studies	22.7% more</a:t>
            </a:r>
          </a:p>
          <a:p>
            <a:pPr marL="895350" lvl="2">
              <a:tabLst>
                <a:tab pos="3502025" algn="dec"/>
              </a:tabLst>
            </a:pPr>
            <a:r>
              <a:rPr lang="en-GB" sz="2400" dirty="0" smtClean="0"/>
              <a:t>Reading	20.7% more</a:t>
            </a:r>
          </a:p>
          <a:p>
            <a:pPr marL="895350" lvl="2">
              <a:tabLst>
                <a:tab pos="3502025" algn="dec"/>
              </a:tabLst>
            </a:pPr>
            <a:r>
              <a:rPr lang="en-GB" sz="2400" dirty="0" smtClean="0"/>
              <a:t>Language	13.4% more</a:t>
            </a:r>
            <a:endParaRPr lang="en-GB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691680" y="6300028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70C0"/>
                </a:solidFill>
                <a:latin typeface="Georgia" panose="02040502050405020303" pitchFamily="18" charset="0"/>
              </a:rPr>
              <a:t>Source:  www.acbl.org/statisticallyspeaking.pdf</a:t>
            </a:r>
            <a:endParaRPr lang="en-GB" dirty="0">
              <a:solidFill>
                <a:srgbClr val="0070C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80075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242</TotalTime>
  <Words>202</Words>
  <Application>Microsoft Office PowerPoint</Application>
  <PresentationFormat>On-screen Show (4:3)</PresentationFormat>
  <Paragraphs>61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Setting Up A School Bridge Club</vt:lpstr>
      <vt:lpstr>Why have a Bridge Club?</vt:lpstr>
      <vt:lpstr>What can we do to Help?</vt:lpstr>
      <vt:lpstr>Free MiniBridge Taster Sessions</vt:lpstr>
      <vt:lpstr>Further Information</vt:lpstr>
      <vt:lpstr>Bridge Improves Results in Other Subjects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Timbo</dc:creator>
  <cp:lastModifiedBy>Timbo</cp:lastModifiedBy>
  <cp:revision>34</cp:revision>
  <cp:lastPrinted>2016-01-28T14:08:59Z</cp:lastPrinted>
  <dcterms:created xsi:type="dcterms:W3CDTF">2015-09-24T14:11:04Z</dcterms:created>
  <dcterms:modified xsi:type="dcterms:W3CDTF">2016-10-31T12:23:50Z</dcterms:modified>
</cp:coreProperties>
</file>