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38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997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8481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8066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8013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479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9568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93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067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9821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2974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50493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5DCA6-924A-4E04-9D24-43EB520F64F1}" type="datetimeFigureOut">
              <a:rPr lang="en-GB" smtClean="0"/>
              <a:t>13 Apr 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D79A8-3A08-4203-98B0-4E07359B050A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8097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ridgewebs.com/cgi-bin/bwok/bw.cgi?club=surrey&amp;pid=display_page118&amp;sessid=391278905103127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hyperlink" Target="mailto:TimjgWarren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74535">
            <a:off x="7318097" y="342106"/>
            <a:ext cx="1421275" cy="19304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3528" y="1844824"/>
            <a:ext cx="8496944" cy="936104"/>
          </a:xfrm>
        </p:spPr>
        <p:txBody>
          <a:bodyPr anchor="t">
            <a:normAutofit/>
          </a:bodyPr>
          <a:lstStyle/>
          <a:p>
            <a:pPr>
              <a:tabLst>
                <a:tab pos="180000" algn="l"/>
                <a:tab pos="4140000" algn="ctr"/>
                <a:tab pos="8100000" algn="r"/>
              </a:tabLst>
            </a:pPr>
            <a:r>
              <a:rPr lang="en-GB" sz="3200" dirty="0">
                <a:solidFill>
                  <a:srgbClr val="0000FF"/>
                </a:solidFill>
                <a:latin typeface="Georgia" panose="02040502050405020303" pitchFamily="18" charset="0"/>
              </a:rPr>
              <a:t>Come and learn how to teach</a:t>
            </a:r>
            <a:endParaRPr lang="en-GB" dirty="0">
              <a:solidFill>
                <a:srgbClr val="0000FF"/>
              </a:solidFill>
              <a:latin typeface="Georgia" panose="02040502050405020303" pitchFamily="18" charset="0"/>
            </a:endParaRPr>
          </a:p>
        </p:txBody>
      </p:sp>
      <p:sp>
        <p:nvSpPr>
          <p:cNvPr id="5" name="Title 1">
            <a:hlinkClick r:id="rId3"/>
          </p:cNvPr>
          <p:cNvSpPr txBox="1">
            <a:spLocks/>
          </p:cNvSpPr>
          <p:nvPr/>
        </p:nvSpPr>
        <p:spPr>
          <a:xfrm>
            <a:off x="755576" y="2132856"/>
            <a:ext cx="7633792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tabLst>
                <a:tab pos="3768725" algn="ctr"/>
                <a:tab pos="7918450" algn="r"/>
              </a:tabLst>
            </a:pPr>
            <a:r>
              <a:rPr lang="en-GB" sz="4800" dirty="0">
                <a:solidFill>
                  <a:srgbClr val="00B050"/>
                </a:solidFill>
                <a:latin typeface="Symbol"/>
              </a:rPr>
              <a:t>§</a:t>
            </a:r>
            <a:r>
              <a:rPr lang="en-GB" sz="4800" dirty="0">
                <a:latin typeface="Georgia"/>
              </a:rPr>
              <a:t> </a:t>
            </a:r>
            <a:r>
              <a:rPr lang="en-GB" sz="4800" dirty="0">
                <a:solidFill>
                  <a:schemeClr val="accent6"/>
                </a:solidFill>
                <a:latin typeface="Symbol"/>
              </a:rPr>
              <a:t>¨</a:t>
            </a:r>
            <a:r>
              <a:rPr lang="en-GB" sz="4800" dirty="0">
                <a:solidFill>
                  <a:srgbClr val="FF0000"/>
                </a:solidFill>
                <a:latin typeface="Symbol"/>
              </a:rPr>
              <a:t>	</a:t>
            </a:r>
            <a:r>
              <a:rPr lang="en-GB" sz="4800" b="1" dirty="0">
                <a:latin typeface="Georgia" panose="02040502050405020303" pitchFamily="18" charset="0"/>
              </a:rPr>
              <a:t>MiniBridge	</a:t>
            </a:r>
            <a:r>
              <a:rPr lang="en-GB" sz="4800" dirty="0">
                <a:solidFill>
                  <a:srgbClr val="FF0000"/>
                </a:solidFill>
                <a:latin typeface="Symbol"/>
              </a:rPr>
              <a:t>©</a:t>
            </a:r>
            <a:r>
              <a:rPr lang="en-GB" sz="4800" dirty="0">
                <a:solidFill>
                  <a:srgbClr val="000000"/>
                </a:solidFill>
                <a:latin typeface="Georgia"/>
              </a:rPr>
              <a:t> </a:t>
            </a:r>
            <a:r>
              <a:rPr lang="en-GB" sz="4800" dirty="0">
                <a:solidFill>
                  <a:srgbClr val="0000FF"/>
                </a:solidFill>
                <a:latin typeface="Symbol"/>
              </a:rPr>
              <a:t>ª</a:t>
            </a:r>
            <a:endParaRPr lang="en-GB" sz="4800" dirty="0">
              <a:latin typeface="Georgia" panose="02040502050405020303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79512" y="3356992"/>
            <a:ext cx="8785920" cy="317673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Teach-the-Teachers </a:t>
            </a:r>
            <a:r>
              <a:rPr lang="en-GB" sz="1800" dirty="0">
                <a:solidFill>
                  <a:srgbClr val="0000FF"/>
                </a:solidFill>
                <a:latin typeface="Georgia" panose="02040502050405020303" pitchFamily="18" charset="0"/>
              </a:rPr>
              <a:t>courses, </a:t>
            </a:r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on a </a:t>
            </a:r>
            <a:r>
              <a:rPr lang="en-GB" sz="1800" dirty="0">
                <a:solidFill>
                  <a:srgbClr val="0000FF"/>
                </a:solidFill>
                <a:latin typeface="Georgia" panose="02040502050405020303" pitchFamily="18" charset="0"/>
              </a:rPr>
              <a:t>choice of days</a:t>
            </a:r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:</a:t>
            </a:r>
          </a:p>
          <a:p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Tuesday </a:t>
            </a:r>
            <a:r>
              <a:rPr lang="en-GB" sz="1800" dirty="0">
                <a:solidFill>
                  <a:srgbClr val="0000FF"/>
                </a:solidFill>
                <a:latin typeface="Georgia" panose="02040502050405020303" pitchFamily="18" charset="0"/>
              </a:rPr>
              <a:t>13 </a:t>
            </a:r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June </a:t>
            </a:r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2017</a:t>
            </a:r>
          </a:p>
          <a:p>
            <a:r>
              <a:rPr lang="en-GB" sz="14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or</a:t>
            </a:r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 Sunday 18 </a:t>
            </a:r>
            <a:r>
              <a:rPr lang="en-GB" sz="1800" dirty="0">
                <a:solidFill>
                  <a:srgbClr val="0000FF"/>
                </a:solidFill>
                <a:latin typeface="Georgia" panose="02040502050405020303" pitchFamily="18" charset="0"/>
              </a:rPr>
              <a:t>June </a:t>
            </a:r>
            <a:r>
              <a:rPr lang="en-GB" sz="18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2017</a:t>
            </a:r>
            <a:endParaRPr lang="en-GB" sz="1800" dirty="0" smtClean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>
              <a:tabLst>
                <a:tab pos="180000" algn="l"/>
                <a:tab pos="4140000" algn="ctr"/>
                <a:tab pos="8100000" algn="r"/>
              </a:tabLst>
            </a:pPr>
            <a:endParaRPr lang="en-GB" sz="1800" dirty="0" smtClean="0">
              <a:solidFill>
                <a:srgbClr val="0000FF"/>
              </a:solidFill>
              <a:latin typeface="Georgia" panose="02040502050405020303" pitchFamily="18" charset="0"/>
            </a:endParaRPr>
          </a:p>
          <a:p>
            <a:pPr>
              <a:tabLst>
                <a:tab pos="180000" algn="l"/>
                <a:tab pos="4140000" algn="ctr"/>
                <a:tab pos="8100000" algn="r"/>
              </a:tabLst>
            </a:pPr>
            <a:r>
              <a:rPr lang="en-GB" sz="16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Both 10:00-13:00, </a:t>
            </a:r>
            <a: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  <a:t>with </a:t>
            </a:r>
            <a:r>
              <a:rPr lang="en-GB" sz="1600">
                <a:solidFill>
                  <a:srgbClr val="0000FF"/>
                </a:solidFill>
                <a:latin typeface="Georgia" panose="02040502050405020303" pitchFamily="18" charset="0"/>
              </a:rPr>
              <a:t>Douglas </a:t>
            </a:r>
            <a:r>
              <a:rPr lang="en-GB" sz="1600" smtClean="0">
                <a:solidFill>
                  <a:srgbClr val="0000FF"/>
                </a:solidFill>
                <a:latin typeface="Georgia" panose="02040502050405020303" pitchFamily="18" charset="0"/>
              </a:rPr>
              <a:t>Wright</a:t>
            </a:r>
            <a: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  <a:t/>
            </a:r>
            <a:b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</a:br>
            <a:r>
              <a:rPr lang="en-GB" sz="1600" dirty="0" err="1" smtClean="0">
                <a:solidFill>
                  <a:srgbClr val="0000FF"/>
                </a:solidFill>
                <a:latin typeface="Georgia" panose="02040502050405020303" pitchFamily="18" charset="0"/>
              </a:rPr>
              <a:t>at</a:t>
            </a:r>
            <a:r>
              <a:rPr lang="en-GB" sz="16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 The </a:t>
            </a:r>
            <a:r>
              <a:rPr lang="en-GB" sz="16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Bourne </a:t>
            </a:r>
            <a: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  <a:t>BC, 12 </a:t>
            </a:r>
            <a:r>
              <a:rPr lang="en-GB" sz="1600" dirty="0" err="1">
                <a:solidFill>
                  <a:srgbClr val="0000FF"/>
                </a:solidFill>
                <a:latin typeface="Georgia" panose="02040502050405020303" pitchFamily="18" charset="0"/>
              </a:rPr>
              <a:t>Frensham</a:t>
            </a:r>
            <a: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  <a:t> </a:t>
            </a:r>
            <a:r>
              <a:rPr lang="en-GB" sz="1600" dirty="0" smtClean="0">
                <a:solidFill>
                  <a:srgbClr val="0000FF"/>
                </a:solidFill>
                <a:latin typeface="Georgia" panose="02040502050405020303" pitchFamily="18" charset="0"/>
              </a:rPr>
              <a:t>Road, Farnham  GU9 8HB</a:t>
            </a:r>
            <a: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  <a:t/>
            </a:r>
            <a:br>
              <a:rPr lang="en-GB" sz="1600" dirty="0">
                <a:solidFill>
                  <a:srgbClr val="0000FF"/>
                </a:solidFill>
                <a:latin typeface="Georgia" panose="02040502050405020303" pitchFamily="18" charset="0"/>
              </a:rPr>
            </a:br>
            <a:r>
              <a:rPr lang="en-GB" sz="1600" dirty="0">
                <a:latin typeface="Georgia" panose="02040502050405020303" pitchFamily="18" charset="0"/>
              </a:rPr>
              <a:t/>
            </a:r>
            <a:br>
              <a:rPr lang="en-GB" sz="1600" dirty="0">
                <a:latin typeface="Georgia" panose="02040502050405020303" pitchFamily="18" charset="0"/>
              </a:rPr>
            </a:br>
            <a:r>
              <a:rPr lang="en-GB" sz="1600" dirty="0" smtClean="0">
                <a:latin typeface="Georgia" panose="02040502050405020303" pitchFamily="18" charset="0"/>
              </a:rPr>
              <a:t>Courses </a:t>
            </a:r>
            <a:r>
              <a:rPr lang="en-GB" sz="1600" dirty="0">
                <a:latin typeface="Georgia" panose="02040502050405020303" pitchFamily="18" charset="0"/>
              </a:rPr>
              <a:t>are </a:t>
            </a:r>
            <a:r>
              <a:rPr lang="en-GB" sz="1600" dirty="0" smtClean="0">
                <a:latin typeface="Georgia" panose="02040502050405020303" pitchFamily="18" charset="0"/>
              </a:rPr>
              <a:t>free, and </a:t>
            </a:r>
            <a:r>
              <a:rPr lang="en-GB" sz="1600" dirty="0">
                <a:latin typeface="Georgia" panose="02040502050405020303" pitchFamily="18" charset="0"/>
              </a:rPr>
              <a:t>include lunch &amp; </a:t>
            </a:r>
            <a:r>
              <a:rPr lang="en-GB" sz="1600" dirty="0" smtClean="0">
                <a:latin typeface="Georgia" panose="02040502050405020303" pitchFamily="18" charset="0"/>
              </a:rPr>
              <a:t>light refreshments</a:t>
            </a:r>
            <a:endParaRPr lang="en-GB" sz="1600" dirty="0">
              <a:latin typeface="Georgia" panose="02040502050405020303" pitchFamily="18" charset="0"/>
            </a:endParaRPr>
          </a:p>
          <a:p>
            <a:pPr>
              <a:tabLst>
                <a:tab pos="180000" algn="l"/>
                <a:tab pos="4140000" algn="ctr"/>
                <a:tab pos="8100000" algn="r"/>
              </a:tabLst>
            </a:pPr>
            <a:endParaRPr lang="en-GB" sz="1600" dirty="0">
              <a:latin typeface="Georgia" panose="02040502050405020303" pitchFamily="18" charset="0"/>
            </a:endParaRPr>
          </a:p>
          <a:p>
            <a:pPr>
              <a:tabLst>
                <a:tab pos="180000" algn="l"/>
                <a:tab pos="4140000" algn="ctr"/>
                <a:tab pos="8100000" algn="r"/>
              </a:tabLst>
            </a:pPr>
            <a:r>
              <a:rPr lang="en-GB" sz="1600" dirty="0">
                <a:latin typeface="Georgia" panose="02040502050405020303" pitchFamily="18" charset="0"/>
              </a:rPr>
              <a:t>For more details, contact Tim Warren on</a:t>
            </a:r>
            <a:br>
              <a:rPr lang="en-GB" sz="1600" dirty="0">
                <a:latin typeface="Georgia" panose="02040502050405020303" pitchFamily="18" charset="0"/>
              </a:rPr>
            </a:br>
            <a:r>
              <a:rPr lang="en-GB" sz="1600" dirty="0" smtClean="0">
                <a:latin typeface="Georgia" panose="02040502050405020303" pitchFamily="18" charset="0"/>
                <a:hlinkClick r:id="rId4"/>
              </a:rPr>
              <a:t>TimjgWarren@gmail.com</a:t>
            </a:r>
            <a:r>
              <a:rPr lang="en-GB" sz="1600" dirty="0" smtClean="0">
                <a:latin typeface="Georgia" panose="02040502050405020303" pitchFamily="18" charset="0"/>
              </a:rPr>
              <a:t> or 01276 857166</a:t>
            </a:r>
            <a:endParaRPr lang="en-GB" sz="1600" dirty="0">
              <a:latin typeface="Georgia" panose="02040502050405020303" pitchFamily="18" charset="0"/>
            </a:endParaRPr>
          </a:p>
          <a:p>
            <a:pPr>
              <a:tabLst>
                <a:tab pos="180000" algn="l"/>
                <a:tab pos="4140000" algn="ctr"/>
                <a:tab pos="8100000" algn="r"/>
              </a:tabLst>
            </a:pPr>
            <a:r>
              <a:rPr lang="en-GB" sz="1600" dirty="0" smtClean="0">
                <a:latin typeface="Georgia" panose="02040502050405020303" pitchFamily="18" charset="0"/>
              </a:rPr>
              <a:t>Book via Competition Hub on SCBA website (scroll down to date), or </a:t>
            </a:r>
            <a:r>
              <a:rPr lang="en-GB" sz="1600" dirty="0">
                <a:latin typeface="Georgia" panose="02040502050405020303" pitchFamily="18" charset="0"/>
              </a:rPr>
              <a:t>click </a:t>
            </a:r>
            <a:r>
              <a:rPr lang="en-GB" sz="1600" dirty="0" smtClean="0">
                <a:latin typeface="Georgia" panose="02040502050405020303" pitchFamily="18" charset="0"/>
              </a:rPr>
              <a:t>MiniBridge above</a:t>
            </a:r>
            <a:endParaRPr lang="en-GB" sz="1600" dirty="0">
              <a:latin typeface="Georgia" panose="02040502050405020303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2400" y="3320984"/>
            <a:ext cx="936104" cy="951450"/>
          </a:xfrm>
          <a:prstGeom prst="rect">
            <a:avLst/>
          </a:prstGeom>
        </p:spPr>
      </p:pic>
      <p:sp>
        <p:nvSpPr>
          <p:cNvPr id="9" name="Rounded Rectangular Callout 8"/>
          <p:cNvSpPr/>
          <p:nvPr/>
        </p:nvSpPr>
        <p:spPr>
          <a:xfrm>
            <a:off x="179512" y="188640"/>
            <a:ext cx="6984776" cy="1440160"/>
          </a:xfrm>
          <a:prstGeom prst="wedgeRoundRectCallout">
            <a:avLst>
              <a:gd name="adj1" fmla="val 55186"/>
              <a:gd name="adj2" fmla="val -2664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>
                <a:solidFill>
                  <a:srgbClr val="FFFF00"/>
                </a:solidFill>
                <a:latin typeface="Georgia" panose="02040502050405020303" pitchFamily="18" charset="0"/>
              </a:rPr>
              <a:t>Want to help your children or grandchildren learn </a:t>
            </a:r>
            <a:r>
              <a:rPr lang="en-GB" sz="2800" dirty="0" smtClean="0">
                <a:solidFill>
                  <a:srgbClr val="FFFF00"/>
                </a:solidFill>
                <a:latin typeface="Georgia" panose="02040502050405020303" pitchFamily="18" charset="0"/>
              </a:rPr>
              <a:t>bridge?</a:t>
            </a:r>
            <a:endParaRPr lang="en-GB" sz="2800" dirty="0">
              <a:solidFill>
                <a:srgbClr val="FFFF00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36944" y="44624"/>
            <a:ext cx="9071560" cy="6768752"/>
          </a:xfrm>
          <a:prstGeom prst="roundRect">
            <a:avLst>
              <a:gd name="adj" fmla="val 4966"/>
            </a:avLst>
          </a:prstGeom>
          <a:noFill/>
          <a:ln w="38100" cap="rnd" cmpd="thickThin"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310985"/>
            <a:ext cx="936104" cy="96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263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42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Symbol</vt:lpstr>
      <vt:lpstr>Office Theme</vt:lpstr>
      <vt:lpstr>Come and learn how to teach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Would you like to teach Minibridge ?  Sunday 31 January 2016 Wimbledon BC 10-4  The course is free!</dc:title>
  <dc:creator>Timbo</dc:creator>
  <cp:lastModifiedBy>Tim Warren</cp:lastModifiedBy>
  <cp:revision>33</cp:revision>
  <cp:lastPrinted>2015-11-17T13:32:39Z</cp:lastPrinted>
  <dcterms:created xsi:type="dcterms:W3CDTF">2015-11-16T09:25:08Z</dcterms:created>
  <dcterms:modified xsi:type="dcterms:W3CDTF">2017-04-13T16:28:49Z</dcterms:modified>
</cp:coreProperties>
</file>